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82" r:id="rId5"/>
    <p:sldId id="281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69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D612B-E66C-484A-8FE7-CA264E5F3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4BA4E-E19F-4D7F-A547-4603D0FD3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36276-A4E0-4D42-A8FB-DD3EF132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4366F-D537-4AFA-99CF-A4521B672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CE89-B444-4AD2-A513-3F4D5153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9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CE1F-8761-4F99-A9C4-7D91BC7E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8AB41-1B49-4D43-BF3A-6AC15AEE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A9EE2-EFB0-4544-AAB3-7626C807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ACD85-263D-41C1-B760-ABC1C7A73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C5FCC-449C-4B86-9957-9E8F1EA0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5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DA055-6B4F-407A-A67D-6F433CC628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19386A-AB90-4626-A95C-F2FCC8074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E060D-10D2-459B-8B25-D6099815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FE1A7-8401-4926-8F9A-153945E50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E818A-EAD5-4E63-B9D6-488695A6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7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930D-8B5A-449D-B869-B99103FC0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FB80E-5830-4AF6-99D9-B2E960EE8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4A402-31DB-4AD5-88A6-6F5A8013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B872E-EA09-4B30-AE6B-F2015259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F546-7600-42A7-B4DC-6549892A8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1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77FB1-B899-4D6D-9C9F-962C2C3EC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5B30C-C1A8-4A4C-9457-4E13AD4C7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9E128-62DF-473F-817D-09BE0745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0C21B-789C-4AB5-B0B1-41E0E154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1694D-82C5-4C7D-9181-CAD162B9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81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F65B-3A9A-4837-8354-4C3E05FA9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BF457-6699-4420-8520-C30AF7A56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656A9-7891-4151-AE68-2C838ABB5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34520-3D8D-4AB7-AB72-AA9DB6505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3446B-29E8-42CE-B750-768CAA0E3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B89F1-E1DD-45ED-A5C4-6631ECEE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80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D72F-CA1D-47EB-A476-2672E86F3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90631-0A73-44AE-B3AE-3850B505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A83FF-4780-4A7A-9234-F181C7E2B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A14EF-660D-4804-B053-D50FE5441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1F0239-B225-4825-B190-39B2B5E52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74879A-786A-4C82-A11B-D667C35B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31B80-094D-4B20-AABC-F1548A16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B8878-2C6E-4A69-8A95-564C436F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2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35976-3706-430B-BE5E-8AEFDC06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AE71F-D17A-441E-B3E8-99691253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D0E3D-D7F3-45CB-BC0A-F10A0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2AF9-1B01-4F8E-8D91-D8F290B2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5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1A85C-7675-4210-A7D5-AE5EAEDD5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4DC2C-D2B2-4A1B-A272-B38787E9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D0E2B-DCBB-4432-AC5E-EA7D17BB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8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1E81-C622-4F3D-BE76-F67FA6013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A3E4A-D5B6-4218-9E21-939F2C968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02A93-BB92-4E51-9100-E353401F7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D7DBC-8CBF-4A4E-ACBD-59F85475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56148-9B53-41F9-928C-7495BC5B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0AFCE-5BFF-4260-9142-EBE47053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4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FD292-65C5-4785-A1FC-A3A174844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DC3D54-003B-4DAB-BAD8-886760ED3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99142-7919-44EC-BEC6-A911324F7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46FC-E1C2-4A0F-BB4A-28A8528B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B3156-50C4-4D29-9EF7-1626DE1C9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74DE9-6FB8-4FE1-BAFA-E3999B44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7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1034E-7A8B-4076-9A56-8F62BFBD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64AEF-1368-47F2-9008-E7B7D92AC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51325-38C7-4783-B2D8-B1FB98575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0238F-14B5-47B2-A12A-8DCE11FFDCD5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2F51-0E35-4374-8197-D7DBA968B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F8B13-6E33-43F9-A64D-45A14DBDE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8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dam.lane@surpriseaz.gov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8507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Homeless Initiatives</a:t>
            </a:r>
            <a:b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Gill Sans MT" panose="020B0502020104020203" pitchFamily="34" charset="0"/>
              </a:rPr>
              <a:t>City of Surprise, AZ</a:t>
            </a:r>
            <a:b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endParaRPr lang="en-US" sz="4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0210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February 4, 2026</a:t>
            </a:r>
          </a:p>
          <a:p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FE53F-1F77-DB11-0F9B-C1F47E43DFF2}"/>
              </a:ext>
            </a:extLst>
          </p:cNvPr>
          <p:cNvSpPr txBox="1"/>
          <p:nvPr/>
        </p:nvSpPr>
        <p:spPr>
          <a:xfrm>
            <a:off x="3048699" y="5006054"/>
            <a:ext cx="60946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 Nova" panose="020B0602020104020203" pitchFamily="34" charset="0"/>
              </a:rPr>
              <a:t>Adam Lane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Housing &amp; Community Services Manager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City of Surprise, AZ</a:t>
            </a:r>
          </a:p>
        </p:txBody>
      </p:sp>
      <p:pic>
        <p:nvPicPr>
          <p:cNvPr id="9" name="Picture 8" descr="Logo, company name&#10;&#10;AI-generated content may be incorrect.">
            <a:extLst>
              <a:ext uri="{FF2B5EF4-FFF2-40B4-BE49-F238E27FC236}">
                <a16:creationId xmlns:a16="http://schemas.microsoft.com/office/drawing/2014/main" id="{63B37D6B-520C-CD06-EB0E-9033B7F38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0" y="5591646"/>
            <a:ext cx="1754070" cy="95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21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F31361-0509-4F86-2D4A-EC3D68118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4E73-76B7-D7FC-7C3A-5F9ED0B1E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793" y="-128187"/>
            <a:ext cx="9357645" cy="132556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Gill Sans MT" panose="020B0502020104020203" pitchFamily="34" charset="0"/>
              </a:rPr>
              <a:t>West Valley Housing Assistance Center</a:t>
            </a:r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660002BA-DAAE-2055-172C-5AEA6E7B7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0" y="5591646"/>
            <a:ext cx="1754070" cy="956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D23D08-DEC7-E477-4919-0CD64CEEF9F1}"/>
              </a:ext>
            </a:extLst>
          </p:cNvPr>
          <p:cNvSpPr txBox="1"/>
          <p:nvPr/>
        </p:nvSpPr>
        <p:spPr>
          <a:xfrm>
            <a:off x="807577" y="1269460"/>
            <a:ext cx="105768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Located in the West Valley of Maricopa County – 30 miles from downtown Phoenix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Access to housing resources and services out of reach for most in the West Valley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A small regional shelter was the catalyst for others to follow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90824F-35AA-3C95-CDC7-316DD0FAA1A7}"/>
              </a:ext>
            </a:extLst>
          </p:cNvPr>
          <p:cNvSpPr txBox="1"/>
          <p:nvPr/>
        </p:nvSpPr>
        <p:spPr>
          <a:xfrm>
            <a:off x="532280" y="3509324"/>
            <a:ext cx="4945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  <a:latin typeface="Gill Sans MT" panose="020B0502020104020203" pitchFamily="34" charset="0"/>
              </a:rPr>
              <a:t>New West Valley Partnerships:</a:t>
            </a:r>
          </a:p>
          <a:p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Native American Connections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   </a:t>
            </a:r>
            <a:r>
              <a:rPr lang="en-US" sz="2000" dirty="0" err="1">
                <a:solidFill>
                  <a:schemeClr val="bg1"/>
                </a:solidFill>
                <a:latin typeface="Gill Sans MT" panose="020B0502020104020203" pitchFamily="34" charset="0"/>
              </a:rPr>
              <a:t>HomeBase</a:t>
            </a: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Surprise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ED7229-06DE-B5E7-EE0C-BC7B44A41A31}"/>
              </a:ext>
            </a:extLst>
          </p:cNvPr>
          <p:cNvSpPr txBox="1"/>
          <p:nvPr/>
        </p:nvSpPr>
        <p:spPr>
          <a:xfrm>
            <a:off x="5591387" y="4045888"/>
            <a:ext cx="49451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West Valley Homeless Collaborative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Hand-in-Hand Partnership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City of El Mirage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City of Glendale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City of Peoria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Maricopa County</a:t>
            </a:r>
          </a:p>
        </p:txBody>
      </p:sp>
    </p:spTree>
    <p:extLst>
      <p:ext uri="{BB962C8B-B14F-4D97-AF65-F5344CB8AC3E}">
        <p14:creationId xmlns:p14="http://schemas.microsoft.com/office/powerpoint/2010/main" val="3521256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433673-97D5-6454-1845-3AB0CAB0C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41FE-DA13-22F3-0178-92AEDA9CC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883" y="-94004"/>
            <a:ext cx="4255805" cy="132556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Gill Sans MT" panose="020B0502020104020203" pitchFamily="34" charset="0"/>
              </a:rPr>
              <a:t>Street Outreach</a:t>
            </a:r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E70B7FE0-98CC-22CB-6FA7-5E9445234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0" y="5591646"/>
            <a:ext cx="1754070" cy="9560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B89F3B-B8C0-C78B-C93E-BD1811B08C10}"/>
              </a:ext>
            </a:extLst>
          </p:cNvPr>
          <p:cNvSpPr/>
          <p:nvPr/>
        </p:nvSpPr>
        <p:spPr>
          <a:xfrm>
            <a:off x="3048000" y="1352550"/>
            <a:ext cx="304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6568FB-F404-A83B-E8FB-7ADB5108A840}"/>
              </a:ext>
            </a:extLst>
          </p:cNvPr>
          <p:cNvSpPr/>
          <p:nvPr/>
        </p:nvSpPr>
        <p:spPr>
          <a:xfrm>
            <a:off x="5943599" y="1323058"/>
            <a:ext cx="2895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70000"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1F2D18-3ED7-6CB5-3ED6-0518CD096CEB}"/>
              </a:ext>
            </a:extLst>
          </p:cNvPr>
          <p:cNvSpPr/>
          <p:nvPr/>
        </p:nvSpPr>
        <p:spPr>
          <a:xfrm>
            <a:off x="4028440" y="1052885"/>
            <a:ext cx="462653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Gill Sans MT" panose="020B0502020104020203" pitchFamily="34" charset="0"/>
              </a:rPr>
              <a:t>Phoenix Rescue Mission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6CF30-97C0-1919-43BA-581B0B7174C1}"/>
              </a:ext>
            </a:extLst>
          </p:cNvPr>
          <p:cNvSpPr/>
          <p:nvPr/>
        </p:nvSpPr>
        <p:spPr>
          <a:xfrm>
            <a:off x="3751776" y="1467709"/>
            <a:ext cx="4317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Street Outreach &amp; Engagement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DE3311-F8EB-2D42-04F3-BE932E165B94}"/>
              </a:ext>
            </a:extLst>
          </p:cNvPr>
          <p:cNvSpPr/>
          <p:nvPr/>
        </p:nvSpPr>
        <p:spPr>
          <a:xfrm>
            <a:off x="2874608" y="2769613"/>
            <a:ext cx="693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Outreach and navigation for unsheltered persons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875 (FY25) Street Outreach Contacts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262 Client Navigation Engagements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34 individuals placed in shelter/housing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86 Diversion Services provided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F5700F-C4E0-6FCB-3F1F-FEEF5F2679E7}"/>
              </a:ext>
            </a:extLst>
          </p:cNvPr>
          <p:cNvSpPr/>
          <p:nvPr/>
        </p:nvSpPr>
        <p:spPr>
          <a:xfrm>
            <a:off x="1382294" y="650445"/>
            <a:ext cx="1734796" cy="17300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Home - Phoenix Rescue Mission">
            <a:extLst>
              <a:ext uri="{FF2B5EF4-FFF2-40B4-BE49-F238E27FC236}">
                <a16:creationId xmlns:a16="http://schemas.microsoft.com/office/drawing/2014/main" id="{41826FA1-3352-980F-D757-CBF9556DD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775" y="935495"/>
            <a:ext cx="1249833" cy="115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142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8BF3D6-E42B-14F7-8EA2-5963CE850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28F52-5F0E-C369-4694-9B90A9AA6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883" y="-94004"/>
            <a:ext cx="4255805" cy="132556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Gill Sans MT" panose="020B0502020104020203" pitchFamily="34" charset="0"/>
              </a:rPr>
              <a:t>SAFE Reporting</a:t>
            </a:r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34AB5806-A2FF-C5FC-BF65-166C07705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0" y="5591646"/>
            <a:ext cx="1754070" cy="9560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6ECCB5-9774-EA9A-4C30-2475B55DFD2C}"/>
              </a:ext>
            </a:extLst>
          </p:cNvPr>
          <p:cNvSpPr/>
          <p:nvPr/>
        </p:nvSpPr>
        <p:spPr>
          <a:xfrm>
            <a:off x="3048000" y="1352550"/>
            <a:ext cx="304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271205-F83F-D259-FC5D-93BA36EC0C8E}"/>
              </a:ext>
            </a:extLst>
          </p:cNvPr>
          <p:cNvSpPr/>
          <p:nvPr/>
        </p:nvSpPr>
        <p:spPr>
          <a:xfrm>
            <a:off x="5943599" y="1323058"/>
            <a:ext cx="2895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70000"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AECFB2-0AFD-89BC-B460-3F00F36646FC}"/>
              </a:ext>
            </a:extLst>
          </p:cNvPr>
          <p:cNvSpPr txBox="1"/>
          <p:nvPr/>
        </p:nvSpPr>
        <p:spPr>
          <a:xfrm>
            <a:off x="3795577" y="1946586"/>
            <a:ext cx="42366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</a:rPr>
              <a:t>In 2024, the City of Surprise released a mobile application enabling residents and partners to submit geo-located requests for homeless services.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520476-BB16-6AEC-A679-B25439DE7D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" b="11299"/>
          <a:stretch>
            <a:fillRect/>
          </a:stretch>
        </p:blipFill>
        <p:spPr>
          <a:xfrm>
            <a:off x="8268221" y="201618"/>
            <a:ext cx="2895601" cy="5205972"/>
          </a:xfrm>
          <a:prstGeom prst="rect">
            <a:avLst/>
          </a:prstGeom>
          <a:effectLst>
            <a:glow rad="152400">
              <a:schemeClr val="accent2">
                <a:alpha val="40000"/>
              </a:schemeClr>
            </a:glow>
          </a:effectLst>
        </p:spPr>
      </p:pic>
      <p:pic>
        <p:nvPicPr>
          <p:cNvPr id="14" name="Picture 1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7215EF1F-BE34-F6F4-33BA-1CC9FC8F0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01" y="897872"/>
            <a:ext cx="3389745" cy="3813464"/>
          </a:xfrm>
          <a:prstGeom prst="rect">
            <a:avLst/>
          </a:prstGeom>
          <a:effectLst>
            <a:glow rad="177800">
              <a:schemeClr val="accent2"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74735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7ACE31-5237-BEE0-5126-D2C358E4C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0E931-302C-D853-8856-2A77ACAEF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883" y="-94004"/>
            <a:ext cx="4255805" cy="132556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Gill Sans MT" panose="020B0502020104020203" pitchFamily="34" charset="0"/>
              </a:rPr>
              <a:t>SAFE Reporting</a:t>
            </a:r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DE0377B5-4725-EF34-CB95-8FA30D749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0" y="5591646"/>
            <a:ext cx="1754070" cy="9560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4049A7-E5C1-3A64-3237-E9297D8C2E45}"/>
              </a:ext>
            </a:extLst>
          </p:cNvPr>
          <p:cNvSpPr/>
          <p:nvPr/>
        </p:nvSpPr>
        <p:spPr>
          <a:xfrm>
            <a:off x="3048000" y="1352550"/>
            <a:ext cx="304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28DE40-8F40-1854-989D-2E516D963CEA}"/>
              </a:ext>
            </a:extLst>
          </p:cNvPr>
          <p:cNvSpPr/>
          <p:nvPr/>
        </p:nvSpPr>
        <p:spPr>
          <a:xfrm>
            <a:off x="5943599" y="1323058"/>
            <a:ext cx="2895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70000"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4" name="Picture 3" descr="Map&#10;&#10;AI-generated content may be incorrect.">
            <a:extLst>
              <a:ext uri="{FF2B5EF4-FFF2-40B4-BE49-F238E27FC236}">
                <a16:creationId xmlns:a16="http://schemas.microsoft.com/office/drawing/2014/main" id="{410D7727-D42D-4A64-A7C1-D38223A39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18" y="981074"/>
            <a:ext cx="4895650" cy="4524375"/>
          </a:xfrm>
          <a:prstGeom prst="rect">
            <a:avLst/>
          </a:prstGeom>
          <a:effectLst>
            <a:glow rad="139700">
              <a:schemeClr val="tx1">
                <a:alpha val="46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13E0BC-C458-CEAF-5FC6-9B0BB099E457}"/>
              </a:ext>
            </a:extLst>
          </p:cNvPr>
          <p:cNvSpPr txBox="1"/>
          <p:nvPr/>
        </p:nvSpPr>
        <p:spPr>
          <a:xfrm>
            <a:off x="6373828" y="1590677"/>
            <a:ext cx="42366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</a:rPr>
              <a:t>Reports feed into a back-end system where staff review details and dispatch outreach teams for services. 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</a:rPr>
              <a:t>Aggregate data is used to strategize ongoing homeless initiatives. </a:t>
            </a:r>
          </a:p>
        </p:txBody>
      </p:sp>
    </p:spTree>
    <p:extLst>
      <p:ext uri="{BB962C8B-B14F-4D97-AF65-F5344CB8AC3E}">
        <p14:creationId xmlns:p14="http://schemas.microsoft.com/office/powerpoint/2010/main" val="3917680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55C4D5-E728-6204-54A0-B2AE198EB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771D-1EFF-823A-4749-159B2825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883" y="-94004"/>
            <a:ext cx="4255805" cy="132556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Gill Sans MT" panose="020B0502020104020203" pitchFamily="34" charset="0"/>
              </a:rPr>
              <a:t>Bridge Housing</a:t>
            </a:r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9B54CCB6-B259-AAED-17E4-A8D44B980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0" y="5591646"/>
            <a:ext cx="1754070" cy="9560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D35FEA-4D40-9D37-9246-83E5D98CBB30}"/>
              </a:ext>
            </a:extLst>
          </p:cNvPr>
          <p:cNvSpPr/>
          <p:nvPr/>
        </p:nvSpPr>
        <p:spPr>
          <a:xfrm>
            <a:off x="3048000" y="1352550"/>
            <a:ext cx="304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1A40F1-7017-333D-9067-76E6600C237A}"/>
              </a:ext>
            </a:extLst>
          </p:cNvPr>
          <p:cNvSpPr/>
          <p:nvPr/>
        </p:nvSpPr>
        <p:spPr>
          <a:xfrm>
            <a:off x="5943599" y="1323058"/>
            <a:ext cx="2895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70000"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 descr="A room with a couch and a kitchen&#10;&#10;Description automatically generated">
            <a:extLst>
              <a:ext uri="{FF2B5EF4-FFF2-40B4-BE49-F238E27FC236}">
                <a16:creationId xmlns:a16="http://schemas.microsoft.com/office/drawing/2014/main" id="{23635B50-E5F9-4A5E-2E3E-99961A60D2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35" y="2741483"/>
            <a:ext cx="3596583" cy="28730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2E4A29-7EEB-2ADC-3BC8-FF4250AC7779}"/>
              </a:ext>
            </a:extLst>
          </p:cNvPr>
          <p:cNvSpPr/>
          <p:nvPr/>
        </p:nvSpPr>
        <p:spPr>
          <a:xfrm>
            <a:off x="3232391" y="1455099"/>
            <a:ext cx="304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1B760-37D2-8D8A-BB6A-EFED837FC233}"/>
              </a:ext>
            </a:extLst>
          </p:cNvPr>
          <p:cNvSpPr/>
          <p:nvPr/>
        </p:nvSpPr>
        <p:spPr>
          <a:xfrm>
            <a:off x="6127990" y="1425607"/>
            <a:ext cx="2895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70000"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C13D53-80AA-07E3-B547-AF6C4281A7FD}"/>
              </a:ext>
            </a:extLst>
          </p:cNvPr>
          <p:cNvSpPr txBox="1"/>
          <p:nvPr/>
        </p:nvSpPr>
        <p:spPr>
          <a:xfrm>
            <a:off x="532280" y="1094708"/>
            <a:ext cx="4820194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Gill Sans MT" panose="020B0502020104020203" pitchFamily="34" charset="0"/>
              </a:rPr>
              <a:t>Native American Connections 	</a:t>
            </a:r>
          </a:p>
          <a:p>
            <a:endParaRPr lang="en-US" sz="8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Partnership with Maricopa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9 - condo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Owned and operated by 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Stays for 6 -24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Homeless families and individuals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Housing ready households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Continued case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Housing navigation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Anticipated 48 persons assisted per year</a:t>
            </a:r>
          </a:p>
          <a:p>
            <a:r>
              <a:rPr lang="en-US" sz="2400" b="1" dirty="0">
                <a:solidFill>
                  <a:schemeClr val="bg1"/>
                </a:solidFill>
                <a:latin typeface="Gill Sans MT" panose="020B0502020104020203" pitchFamily="34" charset="0"/>
              </a:rPr>
              <a:t>  </a:t>
            </a:r>
          </a:p>
          <a:p>
            <a:endParaRPr lang="en-US" sz="2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ill Sans MT" panose="020B0502020104020203" pitchFamily="34" charset="0"/>
              </a:rPr>
              <a:t>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ED5509-BEA5-4C8F-70C7-8FE7FBB3A8A9}"/>
              </a:ext>
            </a:extLst>
          </p:cNvPr>
          <p:cNvSpPr txBox="1"/>
          <p:nvPr/>
        </p:nvSpPr>
        <p:spPr>
          <a:xfrm>
            <a:off x="672453" y="4074146"/>
            <a:ext cx="3224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highlight>
                  <a:srgbClr val="FFFF00"/>
                </a:highlight>
              </a:rPr>
              <a:t> 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CDBG Expended: $200,000</a:t>
            </a:r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ARPA Expended: $1,900,000</a:t>
            </a:r>
          </a:p>
          <a:p>
            <a:endParaRPr lang="en-US" sz="2000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13" name="Picture 12" descr="A room with bunk beds and a wood floor&#10;&#10;Description automatically generated">
            <a:extLst>
              <a:ext uri="{FF2B5EF4-FFF2-40B4-BE49-F238E27FC236}">
                <a16:creationId xmlns:a16="http://schemas.microsoft.com/office/drawing/2014/main" id="{820B2A0D-2ED6-D97F-3AC1-37102331AD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828" y="1094708"/>
            <a:ext cx="3675098" cy="2971356"/>
          </a:xfrm>
          <a:prstGeom prst="rect">
            <a:avLst/>
          </a:prstGeom>
        </p:spPr>
      </p:pic>
      <p:pic>
        <p:nvPicPr>
          <p:cNvPr id="14" name="Picture 2" descr="Cave Creek Nonprofit Donates Over 125 Purses and Backpacks to Native  American Recovery Program : Purse Impressions">
            <a:extLst>
              <a:ext uri="{FF2B5EF4-FFF2-40B4-BE49-F238E27FC236}">
                <a16:creationId xmlns:a16="http://schemas.microsoft.com/office/drawing/2014/main" id="{0FFC70D6-390D-B8B7-3CC4-537331004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r="35630" b="23828"/>
          <a:stretch/>
        </p:blipFill>
        <p:spPr bwMode="auto">
          <a:xfrm>
            <a:off x="9392753" y="1416557"/>
            <a:ext cx="1373237" cy="95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680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666" y="-355782"/>
            <a:ext cx="5382317" cy="1325563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  <a:latin typeface="Gill Sans MT" panose="020B0502020104020203" pitchFamily="34" charset="0"/>
              </a:rPr>
              <a:t>Housing Solutions</a:t>
            </a:r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64B0172E-6350-C83E-318F-6CDD92901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0" y="5591646"/>
            <a:ext cx="1754070" cy="95601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95CD6C7-C09E-90AE-F1DE-47284F47A045}"/>
              </a:ext>
            </a:extLst>
          </p:cNvPr>
          <p:cNvGrpSpPr/>
          <p:nvPr/>
        </p:nvGrpSpPr>
        <p:grpSpPr>
          <a:xfrm>
            <a:off x="652847" y="792787"/>
            <a:ext cx="11177954" cy="4671717"/>
            <a:chOff x="418103" y="1481030"/>
            <a:chExt cx="8725897" cy="2780564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0FE967D0-AA4F-9C2D-24CC-3CB36C031186}"/>
                </a:ext>
              </a:extLst>
            </p:cNvPr>
            <p:cNvSpPr/>
            <p:nvPr/>
          </p:nvSpPr>
          <p:spPr>
            <a:xfrm>
              <a:off x="418103" y="2243568"/>
              <a:ext cx="8725897" cy="1424699"/>
            </a:xfrm>
            <a:prstGeom prst="rightArrow">
              <a:avLst>
                <a:gd name="adj1" fmla="val 50000"/>
                <a:gd name="adj2" fmla="val 45814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9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89000">
                  <a:schemeClr val="tx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398397-6D8C-3A11-7456-A10723FEC181}"/>
                </a:ext>
              </a:extLst>
            </p:cNvPr>
            <p:cNvSpPr txBox="1"/>
            <p:nvPr/>
          </p:nvSpPr>
          <p:spPr>
            <a:xfrm>
              <a:off x="468959" y="2786474"/>
              <a:ext cx="1412574" cy="3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Homeless Engagement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1C8CB3-95FD-38A8-9CC5-D3114CD5D114}"/>
                </a:ext>
              </a:extLst>
            </p:cNvPr>
            <p:cNvSpPr txBox="1"/>
            <p:nvPr/>
          </p:nvSpPr>
          <p:spPr>
            <a:xfrm>
              <a:off x="1735037" y="2801100"/>
              <a:ext cx="1412574" cy="3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Temporary Shelter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65EA6A-4DA5-983C-9B72-312CC93995F5}"/>
                </a:ext>
              </a:extLst>
            </p:cNvPr>
            <p:cNvSpPr txBox="1"/>
            <p:nvPr/>
          </p:nvSpPr>
          <p:spPr>
            <a:xfrm>
              <a:off x="3147611" y="2771056"/>
              <a:ext cx="1305023" cy="3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Interim Housing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A94B43-A2C7-FC60-4B28-A22702597E3D}"/>
                </a:ext>
              </a:extLst>
            </p:cNvPr>
            <p:cNvSpPr txBox="1"/>
            <p:nvPr/>
          </p:nvSpPr>
          <p:spPr>
            <a:xfrm>
              <a:off x="4426722" y="2763573"/>
              <a:ext cx="1412574" cy="3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Permanent Housing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46E351-9DF5-EFBB-1AFC-C3C7D2C1D35A}"/>
                </a:ext>
              </a:extLst>
            </p:cNvPr>
            <p:cNvSpPr txBox="1"/>
            <p:nvPr/>
          </p:nvSpPr>
          <p:spPr>
            <a:xfrm>
              <a:off x="7043746" y="2850434"/>
              <a:ext cx="1412574" cy="219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Homeownership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BAFA34-382B-3519-3F20-200DBEB81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65" b="12265"/>
            <a:stretch/>
          </p:blipFill>
          <p:spPr>
            <a:xfrm>
              <a:off x="418820" y="1532378"/>
              <a:ext cx="1296456" cy="994850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9A05C0-B32B-4535-AADD-CFC18218A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5971" y="1510398"/>
              <a:ext cx="1235696" cy="1005840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29C1B6-3004-7790-760A-5BE2A9282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148" t="7536" r="6963" b="9925"/>
            <a:stretch/>
          </p:blipFill>
          <p:spPr>
            <a:xfrm>
              <a:off x="7156669" y="1481030"/>
              <a:ext cx="1239755" cy="105720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5AFB36-6C4A-FEFE-4D2C-AC750CC51C6F}"/>
                </a:ext>
              </a:extLst>
            </p:cNvPr>
            <p:cNvSpPr txBox="1"/>
            <p:nvPr/>
          </p:nvSpPr>
          <p:spPr>
            <a:xfrm>
              <a:off x="422809" y="3437068"/>
              <a:ext cx="1284273" cy="82433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Street Outreach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Diversion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Heat Relief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Flexible Funding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Coordinated Entry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BB54D9-8A0D-B453-EE88-D2AD922569FE}"/>
                </a:ext>
              </a:extLst>
            </p:cNvPr>
            <p:cNvSpPr txBox="1"/>
            <p:nvPr/>
          </p:nvSpPr>
          <p:spPr>
            <a:xfrm>
              <a:off x="1769537" y="3437068"/>
              <a:ext cx="1343576" cy="82433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WVHAC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Crosswinds Shelter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 err="1">
                  <a:solidFill>
                    <a:schemeClr val="bg1"/>
                  </a:solidFill>
                </a:rPr>
                <a:t>HomeBase</a:t>
              </a:r>
              <a:r>
                <a:rPr lang="en-US" sz="1400" dirty="0">
                  <a:solidFill>
                    <a:schemeClr val="bg1"/>
                  </a:solidFill>
                </a:rPr>
                <a:t> Youth Shelter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0750096-8AC8-2077-5149-3EE2785E81F8}"/>
                </a:ext>
              </a:extLst>
            </p:cNvPr>
            <p:cNvSpPr txBox="1"/>
            <p:nvPr/>
          </p:nvSpPr>
          <p:spPr>
            <a:xfrm>
              <a:off x="3173864" y="3437068"/>
              <a:ext cx="1241039" cy="82433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Bridge Housing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Rapid Rehousing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TBRA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8A550F-DA58-1F2C-28C9-E79D5EC818DE}"/>
                </a:ext>
              </a:extLst>
            </p:cNvPr>
            <p:cNvSpPr txBox="1"/>
            <p:nvPr/>
          </p:nvSpPr>
          <p:spPr>
            <a:xfrm>
              <a:off x="4474520" y="3437257"/>
              <a:ext cx="1280388" cy="82433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PSH - Crosswinds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Heritage at Surprise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Heritage Senior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WF Housing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CD09D8-E7B5-49F1-7EF9-2FAF5ADA4960}"/>
                </a:ext>
              </a:extLst>
            </p:cNvPr>
            <p:cNvSpPr txBox="1"/>
            <p:nvPr/>
          </p:nvSpPr>
          <p:spPr>
            <a:xfrm>
              <a:off x="5795417" y="3437068"/>
              <a:ext cx="1280389" cy="77854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dirty="0">
                  <a:solidFill>
                    <a:schemeClr val="bg1"/>
                  </a:solidFill>
                </a:rPr>
                <a:t>Eviction Prevention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Benefit</a:t>
              </a:r>
              <a:r>
                <a:rPr lang="en-US" sz="1300" dirty="0">
                  <a:solidFill>
                    <a:schemeClr val="bg1"/>
                  </a:solidFill>
                </a:rPr>
                <a:t> Enrollment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dirty="0">
                  <a:solidFill>
                    <a:schemeClr val="bg1"/>
                  </a:solidFill>
                </a:rPr>
                <a:t>WF Development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300" dirty="0">
                  <a:solidFill>
                    <a:schemeClr val="bg1"/>
                  </a:solidFill>
                </a:rPr>
                <a:t>Food Assistance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0C938D-F540-0C01-FA18-76A4ACCC2C0F}"/>
                </a:ext>
              </a:extLst>
            </p:cNvPr>
            <p:cNvSpPr txBox="1"/>
            <p:nvPr/>
          </p:nvSpPr>
          <p:spPr>
            <a:xfrm>
              <a:off x="7130005" y="3437067"/>
              <a:ext cx="1320897" cy="82433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DPA Access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Housing Counseling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CLT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Home Rehab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2D0990D-6850-C2FC-B0B5-80CAAFCB9804}"/>
                </a:ext>
              </a:extLst>
            </p:cNvPr>
            <p:cNvSpPr txBox="1"/>
            <p:nvPr/>
          </p:nvSpPr>
          <p:spPr>
            <a:xfrm>
              <a:off x="5826630" y="2768001"/>
              <a:ext cx="1280389" cy="3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Housing Stability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92CE9D4-1D8B-BC05-58F6-458497ADC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82467" y="1510717"/>
              <a:ext cx="1249820" cy="1027514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510E31-1BAD-CA12-9D55-6832D4B4A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26630" y="1481030"/>
              <a:ext cx="1235696" cy="1045989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7C36442-3EEE-C25A-6347-6FB17B7DD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1302" r="21302"/>
            <a:stretch/>
          </p:blipFill>
          <p:spPr>
            <a:xfrm>
              <a:off x="1802263" y="1526896"/>
              <a:ext cx="1282908" cy="1000345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122528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797" y="31774"/>
            <a:ext cx="2914406" cy="1325563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  <a:latin typeface="Gill Sans MT" panose="020B0502020104020203" pitchFamily="34" charset="0"/>
              </a:rPr>
              <a:t>Contact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336" y="1357337"/>
            <a:ext cx="10515600" cy="4351338"/>
          </a:xfrm>
        </p:spPr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Gill Sans Nova" panose="020B0602020104020203" pitchFamily="34" charset="0"/>
              </a:rPr>
              <a:t>Adam Lane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Gill Sans Nova" panose="020B0602020104020203" pitchFamily="34" charset="0"/>
              </a:rPr>
              <a:t>Housing &amp; Community Services Manager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Gill Sans Nova" panose="020B0602020104020203" pitchFamily="34" charset="0"/>
              </a:rPr>
              <a:t>City of Surprise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Gill Sans Nova" panose="020B06020201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Adam.lane@surpriseaz.gov</a:t>
            </a:r>
            <a:endParaRPr lang="en-US" sz="36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lvl="1"/>
            <a:endParaRPr lang="en-US" sz="36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lvl="1"/>
            <a:endParaRPr lang="en-US" sz="36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3C09DB42-2B62-8A88-A3FE-5298B0693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0" y="5591646"/>
            <a:ext cx="1754070" cy="95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57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477" y="-358450"/>
            <a:ext cx="4589091" cy="1325563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  <a:latin typeface="Gill Sans MT" panose="020B0502020104020203" pitchFamily="34" charset="0"/>
              </a:rPr>
              <a:t>About Surprise</a:t>
            </a:r>
          </a:p>
        </p:txBody>
      </p:sp>
      <p:pic>
        <p:nvPicPr>
          <p:cNvPr id="7" name="Picture 6" descr="A map of a neighborhood&#10;&#10;Description automatically generated">
            <a:extLst>
              <a:ext uri="{FF2B5EF4-FFF2-40B4-BE49-F238E27FC236}">
                <a16:creationId xmlns:a16="http://schemas.microsoft.com/office/drawing/2014/main" id="{D8E4CDD9-B0F4-9EFE-C304-CF92B96079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5556" r="4191" b="5556"/>
          <a:stretch/>
        </p:blipFill>
        <p:spPr>
          <a:xfrm>
            <a:off x="192108" y="823763"/>
            <a:ext cx="7334741" cy="550105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86DF37-DEC2-0AE3-C3EC-111B58E0B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5888" y="1093771"/>
            <a:ext cx="4082946" cy="1905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Population = 176,000 (2025)</a:t>
            </a:r>
          </a:p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Median Income: $93,371</a:t>
            </a:r>
          </a:p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56,632 Households</a:t>
            </a:r>
          </a:p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Room to grow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80270-0830-9636-F4AE-F4B9300B3896}"/>
              </a:ext>
            </a:extLst>
          </p:cNvPr>
          <p:cNvSpPr txBox="1"/>
          <p:nvPr/>
        </p:nvSpPr>
        <p:spPr>
          <a:xfrm>
            <a:off x="7735888" y="3513212"/>
            <a:ext cx="42640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PY2025 Allocation: $748,125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HOME PY2025: $207,645</a:t>
            </a: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	</a:t>
            </a:r>
          </a:p>
          <a:p>
            <a:pPr lvl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(Consortium)</a:t>
            </a:r>
          </a:p>
        </p:txBody>
      </p:sp>
    </p:spTree>
    <p:extLst>
      <p:ext uri="{BB962C8B-B14F-4D97-AF65-F5344CB8AC3E}">
        <p14:creationId xmlns:p14="http://schemas.microsoft.com/office/powerpoint/2010/main" val="298534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321" y="-227455"/>
            <a:ext cx="6137145" cy="1325563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  <a:latin typeface="Gill Sans MT" panose="020B0502020104020203" pitchFamily="34" charset="0"/>
              </a:rPr>
              <a:t>Emerging Trends (2019)</a:t>
            </a:r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3352B97C-01F2-5DD4-C2D5-E686FC87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0" y="5591646"/>
            <a:ext cx="1754070" cy="956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76DC91-EEDB-C5C8-B1B2-A2A739A65E4A}"/>
              </a:ext>
            </a:extLst>
          </p:cNvPr>
          <p:cNvSpPr txBox="1"/>
          <p:nvPr/>
        </p:nvSpPr>
        <p:spPr>
          <a:xfrm>
            <a:off x="1036482" y="1093809"/>
            <a:ext cx="989358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Housing Affordability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83% of Surprise low-income renters severely cost burdened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42% of all renters were cost burdened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The region had the fastest growing rental rates in the country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Lack of available housing units; current supply vs. demand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Unbalanced housing stock – 85% SFD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80% homeownership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Need for multi-family housing</a:t>
            </a:r>
          </a:p>
          <a:p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en-US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Growing Need: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In general Surprise experienced a relatively low population of people experiencing homelessness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100% increase in residents reported in HMIS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Surprise PIT Count 86%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The number of unsheltered homeless in the west valley increased 213% in FY20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No Shelter beds in the NW Valley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0769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52B716-F1FC-B631-0D6C-0DD826242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D2990-1D54-8283-BAD0-581A9A94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871" y="0"/>
            <a:ext cx="4510595" cy="1325563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  <a:latin typeface="Gill Sans MT" panose="020B0502020104020203" pitchFamily="34" charset="0"/>
              </a:rPr>
              <a:t>What is the Goal?</a:t>
            </a:r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36B05096-7D02-6E32-B1EB-8653A283F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0" y="5591646"/>
            <a:ext cx="1754070" cy="9560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082AA-278D-BC2A-111A-28B491038815}"/>
              </a:ext>
            </a:extLst>
          </p:cNvPr>
          <p:cNvSpPr txBox="1"/>
          <p:nvPr/>
        </p:nvSpPr>
        <p:spPr>
          <a:xfrm>
            <a:off x="614861" y="1104366"/>
            <a:ext cx="830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Access to safe and affordable housing for all residents</a:t>
            </a:r>
          </a:p>
          <a:p>
            <a:endParaRPr lang="en-US" sz="2000" b="1" u="sng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en-US" sz="2000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End Functional Homelessness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A functional end to homelessness means no person remains homeless longer than 30 days prior to moving into </a:t>
            </a:r>
            <a:r>
              <a:rPr lang="en-US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permanent</a:t>
            </a: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housing.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201398-919B-D4F0-DCF5-02633A232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129" y="3117707"/>
            <a:ext cx="1354137" cy="1430337"/>
          </a:xfrm>
          <a:prstGeom prst="ellipse">
            <a:avLst/>
          </a:prstGeom>
          <a:solidFill>
            <a:srgbClr val="C09100"/>
          </a:solidFill>
          <a:ln w="25400" algn="ctr">
            <a:solidFill>
              <a:srgbClr val="C091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56E48B9-FBB1-8933-737A-961397CA9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516" y="3543387"/>
            <a:ext cx="1143001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Diversion/ Prevention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Oval 10">
            <a:extLst>
              <a:ext uri="{FF2B5EF4-FFF2-40B4-BE49-F238E27FC236}">
                <a16:creationId xmlns:a16="http://schemas.microsoft.com/office/drawing/2014/main" id="{FA374E08-54CD-92E4-CF89-5CE9F3DCB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178" y="3124778"/>
            <a:ext cx="1354138" cy="1430338"/>
          </a:xfrm>
          <a:prstGeom prst="ellipse">
            <a:avLst/>
          </a:prstGeom>
          <a:solidFill>
            <a:srgbClr val="0070C0"/>
          </a:solidFill>
          <a:ln w="31750" algn="ctr">
            <a:solidFill>
              <a:srgbClr val="007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2576CC21-DE70-D21D-034A-8D120141B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812" y="3686753"/>
            <a:ext cx="1457325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Coordination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9BFD71E1-1829-8AD6-841A-189E8C55D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3626" y="3101068"/>
            <a:ext cx="1354137" cy="1430338"/>
          </a:xfrm>
          <a:prstGeom prst="ellipse">
            <a:avLst/>
          </a:prstGeom>
          <a:solidFill>
            <a:srgbClr val="F5B183"/>
          </a:solidFill>
          <a:ln w="31750" algn="ctr">
            <a:solidFill>
              <a:srgbClr val="F5B18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9867A16C-3764-5879-FED7-434D64FA1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4613" y="3629706"/>
            <a:ext cx="10953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Services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D87F57FB-933F-E8CA-D77A-9C4BB37C6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9913" y="3124778"/>
            <a:ext cx="1354138" cy="1430338"/>
          </a:xfrm>
          <a:prstGeom prst="ellipse">
            <a:avLst/>
          </a:prstGeom>
          <a:solidFill>
            <a:srgbClr val="73264D"/>
          </a:solidFill>
          <a:ln w="31750" algn="ctr">
            <a:solidFill>
              <a:srgbClr val="73264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0C071DB4-3443-1412-1AA3-66CF0DB14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351" y="3659766"/>
            <a:ext cx="1093787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Shelter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37D7D6F8-E360-7E59-DEB8-30C03335B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9347" y="3124779"/>
            <a:ext cx="1354137" cy="1430337"/>
          </a:xfrm>
          <a:prstGeom prst="ellipse">
            <a:avLst/>
          </a:prstGeom>
          <a:solidFill>
            <a:srgbClr val="A6A6A6"/>
          </a:solidFill>
          <a:ln w="31750" algn="ctr">
            <a:solidFill>
              <a:srgbClr val="A6A6A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0E1EA2DA-2253-49AA-2388-DD8EA3647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5416" y="3655401"/>
            <a:ext cx="1165225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Housing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4FC219-0C02-1334-3B92-4A7481B8D8EA}"/>
              </a:ext>
            </a:extLst>
          </p:cNvPr>
          <p:cNvSpPr txBox="1"/>
          <p:nvPr/>
        </p:nvSpPr>
        <p:spPr>
          <a:xfrm>
            <a:off x="1752129" y="4663675"/>
            <a:ext cx="1294492" cy="58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kern="1200" dirty="0">
                <a:ln>
                  <a:noFill/>
                </a:ln>
                <a:solidFill>
                  <a:schemeClr val="bg1"/>
                </a:solidFill>
                <a:effectLst/>
              </a:rPr>
              <a:t>Keep People Housed</a:t>
            </a:r>
            <a:endParaRPr lang="en-US" sz="1400" kern="140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2F23DD-8D5A-BDE7-D71F-9F156E3A2CB6}"/>
              </a:ext>
            </a:extLst>
          </p:cNvPr>
          <p:cNvSpPr txBox="1"/>
          <p:nvPr/>
        </p:nvSpPr>
        <p:spPr>
          <a:xfrm>
            <a:off x="3505178" y="4636211"/>
            <a:ext cx="1294492" cy="58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</a:rPr>
              <a:t>Regional Collaboration</a:t>
            </a:r>
            <a:endParaRPr lang="en-US" sz="1400" kern="140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1C40FA-D600-7DBB-A56F-7554A1293CFC}"/>
              </a:ext>
            </a:extLst>
          </p:cNvPr>
          <p:cNvSpPr txBox="1"/>
          <p:nvPr/>
        </p:nvSpPr>
        <p:spPr>
          <a:xfrm>
            <a:off x="5243271" y="4580619"/>
            <a:ext cx="1294492" cy="843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kern="1200" dirty="0">
                <a:ln>
                  <a:noFill/>
                </a:ln>
                <a:solidFill>
                  <a:schemeClr val="bg1"/>
                </a:solidFill>
                <a:effectLst/>
              </a:rPr>
              <a:t>Expand &amp; Improve Access</a:t>
            </a:r>
            <a:endParaRPr lang="en-US" sz="1400" kern="140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06FFCA-6F67-EAA2-75CB-FB8B2075D60D}"/>
              </a:ext>
            </a:extLst>
          </p:cNvPr>
          <p:cNvSpPr txBox="1"/>
          <p:nvPr/>
        </p:nvSpPr>
        <p:spPr>
          <a:xfrm>
            <a:off x="6955136" y="4664662"/>
            <a:ext cx="1294492" cy="58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kern="1200" dirty="0">
                <a:ln>
                  <a:noFill/>
                </a:ln>
                <a:solidFill>
                  <a:schemeClr val="bg1"/>
                </a:solidFill>
                <a:effectLst/>
              </a:rPr>
              <a:t>Add Shelter Capacity</a:t>
            </a:r>
            <a:endParaRPr lang="en-US" sz="1400" kern="140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9B5CD1-FD0C-311D-9C90-7957FE411698}"/>
              </a:ext>
            </a:extLst>
          </p:cNvPr>
          <p:cNvSpPr txBox="1"/>
          <p:nvPr/>
        </p:nvSpPr>
        <p:spPr>
          <a:xfrm>
            <a:off x="8620123" y="4609885"/>
            <a:ext cx="1294492" cy="843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kern="1200" dirty="0">
                <a:ln>
                  <a:noFill/>
                </a:ln>
                <a:solidFill>
                  <a:schemeClr val="bg1"/>
                </a:solidFill>
                <a:effectLst/>
              </a:rPr>
              <a:t>Increase Affordable Housing</a:t>
            </a:r>
            <a:endParaRPr lang="en-US" sz="1400" kern="140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79246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246AC8-27A5-E4E3-F6A7-A45FB7D63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EF914-5D79-59B3-34E7-2689E6FD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666" y="-355782"/>
            <a:ext cx="5382317" cy="1325563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  <a:latin typeface="Gill Sans MT" panose="020B0502020104020203" pitchFamily="34" charset="0"/>
              </a:rPr>
              <a:t>Housing Solutions</a:t>
            </a:r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BBB9FF94-2203-8026-FDC5-D1640242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0" y="5591646"/>
            <a:ext cx="1754070" cy="95601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05B5345-764F-8C26-8F56-36448982A392}"/>
              </a:ext>
            </a:extLst>
          </p:cNvPr>
          <p:cNvGrpSpPr/>
          <p:nvPr/>
        </p:nvGrpSpPr>
        <p:grpSpPr>
          <a:xfrm>
            <a:off x="652847" y="792787"/>
            <a:ext cx="11177954" cy="4671716"/>
            <a:chOff x="418103" y="1481030"/>
            <a:chExt cx="8725897" cy="2780564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360B27FA-03DC-E45E-5C65-9D02ADE6806F}"/>
                </a:ext>
              </a:extLst>
            </p:cNvPr>
            <p:cNvSpPr/>
            <p:nvPr/>
          </p:nvSpPr>
          <p:spPr>
            <a:xfrm>
              <a:off x="418103" y="2243568"/>
              <a:ext cx="8725897" cy="1424699"/>
            </a:xfrm>
            <a:prstGeom prst="rightArrow">
              <a:avLst>
                <a:gd name="adj1" fmla="val 50000"/>
                <a:gd name="adj2" fmla="val 45814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9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89000">
                  <a:schemeClr val="tx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789831-863E-CA22-B72F-749DFD8D4419}"/>
                </a:ext>
              </a:extLst>
            </p:cNvPr>
            <p:cNvSpPr txBox="1"/>
            <p:nvPr/>
          </p:nvSpPr>
          <p:spPr>
            <a:xfrm>
              <a:off x="468959" y="2786474"/>
              <a:ext cx="1412574" cy="3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Homeless Engagement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FBC475-7391-C57E-7D7C-72CE47FFDD6C}"/>
                </a:ext>
              </a:extLst>
            </p:cNvPr>
            <p:cNvSpPr txBox="1"/>
            <p:nvPr/>
          </p:nvSpPr>
          <p:spPr>
            <a:xfrm>
              <a:off x="1735037" y="2801100"/>
              <a:ext cx="1412574" cy="3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Temporary Shelter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82ED8C-B70D-AF51-9670-B474C8A8FBEC}"/>
                </a:ext>
              </a:extLst>
            </p:cNvPr>
            <p:cNvSpPr txBox="1"/>
            <p:nvPr/>
          </p:nvSpPr>
          <p:spPr>
            <a:xfrm>
              <a:off x="3147611" y="2771056"/>
              <a:ext cx="1305023" cy="3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Interim Housing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1F5469-99E8-F5D4-A5A6-6E8F478CA4D0}"/>
                </a:ext>
              </a:extLst>
            </p:cNvPr>
            <p:cNvSpPr txBox="1"/>
            <p:nvPr/>
          </p:nvSpPr>
          <p:spPr>
            <a:xfrm>
              <a:off x="4426722" y="2763573"/>
              <a:ext cx="1412574" cy="3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Permanent Housing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4CB88A-9368-4F65-47E5-CFE775E6ED5F}"/>
                </a:ext>
              </a:extLst>
            </p:cNvPr>
            <p:cNvSpPr txBox="1"/>
            <p:nvPr/>
          </p:nvSpPr>
          <p:spPr>
            <a:xfrm>
              <a:off x="7043746" y="2850434"/>
              <a:ext cx="1412574" cy="219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Homeownership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53839B-D32F-2F40-D533-6C338D5EE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65" b="12265"/>
            <a:stretch/>
          </p:blipFill>
          <p:spPr>
            <a:xfrm>
              <a:off x="418820" y="1532378"/>
              <a:ext cx="1296456" cy="994850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EF49076-2184-D5F7-8855-5990D79E9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5971" y="1510398"/>
              <a:ext cx="1235696" cy="1005840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799507-ABD1-1FA2-FAFE-FC8528E5E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148" t="7536" r="6963" b="9925"/>
            <a:stretch/>
          </p:blipFill>
          <p:spPr>
            <a:xfrm>
              <a:off x="7156669" y="1481030"/>
              <a:ext cx="1239755" cy="105720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1911B1-3AA0-9527-D68C-75A8E5D9A744}"/>
                </a:ext>
              </a:extLst>
            </p:cNvPr>
            <p:cNvSpPr txBox="1"/>
            <p:nvPr/>
          </p:nvSpPr>
          <p:spPr>
            <a:xfrm>
              <a:off x="422809" y="3437068"/>
              <a:ext cx="1284273" cy="82433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015ECB-347D-73FA-D0F6-BF2EAA40C6B2}"/>
                </a:ext>
              </a:extLst>
            </p:cNvPr>
            <p:cNvSpPr txBox="1"/>
            <p:nvPr/>
          </p:nvSpPr>
          <p:spPr>
            <a:xfrm>
              <a:off x="1769537" y="3437068"/>
              <a:ext cx="1343576" cy="82433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DB9847-9116-6715-5D00-F2C98C268629}"/>
                </a:ext>
              </a:extLst>
            </p:cNvPr>
            <p:cNvSpPr txBox="1"/>
            <p:nvPr/>
          </p:nvSpPr>
          <p:spPr>
            <a:xfrm>
              <a:off x="3173864" y="3437068"/>
              <a:ext cx="1241039" cy="82433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TBRA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81FD82-430A-C9C1-C3A9-C2B8F27C087A}"/>
                </a:ext>
              </a:extLst>
            </p:cNvPr>
            <p:cNvSpPr txBox="1"/>
            <p:nvPr/>
          </p:nvSpPr>
          <p:spPr>
            <a:xfrm>
              <a:off x="4474520" y="3437257"/>
              <a:ext cx="1280388" cy="82433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Heritage at Surprise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33359E2-32F3-3DBB-16BA-DF30D086E821}"/>
                </a:ext>
              </a:extLst>
            </p:cNvPr>
            <p:cNvSpPr txBox="1"/>
            <p:nvPr/>
          </p:nvSpPr>
          <p:spPr>
            <a:xfrm>
              <a:off x="5795417" y="3437068"/>
              <a:ext cx="1280389" cy="82433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Surprise Resource Center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53671CB-A362-75F4-91C3-277A65963DF9}"/>
                </a:ext>
              </a:extLst>
            </p:cNvPr>
            <p:cNvSpPr txBox="1"/>
            <p:nvPr/>
          </p:nvSpPr>
          <p:spPr>
            <a:xfrm>
              <a:off x="7130005" y="3437067"/>
              <a:ext cx="1320897" cy="82433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Home Rehabilitation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623BAD3-5139-03E6-D6ED-986B872CB311}"/>
                </a:ext>
              </a:extLst>
            </p:cNvPr>
            <p:cNvSpPr txBox="1"/>
            <p:nvPr/>
          </p:nvSpPr>
          <p:spPr>
            <a:xfrm>
              <a:off x="5826630" y="2768001"/>
              <a:ext cx="1280389" cy="38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Housing Stability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37AF48B-6F8A-9797-2A1C-0D32DAD60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82467" y="1510717"/>
              <a:ext cx="1249820" cy="1027514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354810A-6DD4-78AE-409D-24E5D50D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26630" y="1481030"/>
              <a:ext cx="1235696" cy="1045989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DF53486-3369-C5CF-5E02-1E9A38BBC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1302" r="21302"/>
            <a:stretch/>
          </p:blipFill>
          <p:spPr>
            <a:xfrm>
              <a:off x="1802263" y="1526896"/>
              <a:ext cx="1282908" cy="1000345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213394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E55B06-D2B7-1DA6-D8C1-D80D6D211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C1964-E8F4-DFC8-5D4A-FAAC9B26D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537" y="0"/>
            <a:ext cx="3870925" cy="1325563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  <a:latin typeface="Gill Sans MT" panose="020B0502020104020203" pitchFamily="34" charset="0"/>
              </a:rPr>
              <a:t>More Trends</a:t>
            </a:r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59B1C13F-64FE-8052-1C0C-EF00BACD6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0" y="5591646"/>
            <a:ext cx="1754070" cy="956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06B655-0916-C6C3-5325-45095E85F002}"/>
              </a:ext>
            </a:extLst>
          </p:cNvPr>
          <p:cNvSpPr txBox="1"/>
          <p:nvPr/>
        </p:nvSpPr>
        <p:spPr>
          <a:xfrm>
            <a:off x="737380" y="1325563"/>
            <a:ext cx="113352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Access to Resources</a:t>
            </a:r>
            <a:endParaRPr lang="en-US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Where can people go to get housing services?;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Resources clustered in central valley (Phoenix);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Stimulus funding showed the need for centralized location of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The nearest Coordinated Entry site is in Phoenix;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West Valley residents may have to travel 40+ miles to access services</a:t>
            </a:r>
          </a:p>
          <a:p>
            <a:endParaRPr lang="en-US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909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C895C6-1818-A2C1-0EFA-450581649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1A7FE-447A-623D-9F10-94D646085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793" y="-128187"/>
            <a:ext cx="9357645" cy="132556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Gill Sans MT" panose="020B0502020104020203" pitchFamily="34" charset="0"/>
              </a:rPr>
              <a:t>West Valley Housing Assistance Center</a:t>
            </a:r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3E437F01-3CD9-7463-1C97-4941F73A1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0" y="5591646"/>
            <a:ext cx="1754070" cy="956010"/>
          </a:xfrm>
          <a:prstGeom prst="rect">
            <a:avLst/>
          </a:prstGeom>
        </p:spPr>
      </p:pic>
      <p:pic>
        <p:nvPicPr>
          <p:cNvPr id="6" name="Picture 5" descr="A yellow building with a red roof&#10;&#10;Description automatically generated">
            <a:extLst>
              <a:ext uri="{FF2B5EF4-FFF2-40B4-BE49-F238E27FC236}">
                <a16:creationId xmlns:a16="http://schemas.microsoft.com/office/drawing/2014/main" id="{7C2DA345-E8C9-7E79-442C-E502CE677D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85"/>
          <a:stretch/>
        </p:blipFill>
        <p:spPr>
          <a:xfrm>
            <a:off x="3712404" y="2669889"/>
            <a:ext cx="6979373" cy="3615980"/>
          </a:xfrm>
          <a:prstGeom prst="rect">
            <a:avLst/>
          </a:prstGeom>
        </p:spPr>
      </p:pic>
      <p:pic>
        <p:nvPicPr>
          <p:cNvPr id="7" name="Picture 6" descr="A building with a red roof&#10;&#10;Description automatically generated">
            <a:extLst>
              <a:ext uri="{FF2B5EF4-FFF2-40B4-BE49-F238E27FC236}">
                <a16:creationId xmlns:a16="http://schemas.microsoft.com/office/drawing/2014/main" id="{99C89372-0A2E-7056-42C5-C9050C1B6D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5" y="1197376"/>
            <a:ext cx="5878604" cy="39190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72304A-336F-685B-43D9-FCFCFC02338E}"/>
              </a:ext>
            </a:extLst>
          </p:cNvPr>
          <p:cNvSpPr/>
          <p:nvPr/>
        </p:nvSpPr>
        <p:spPr>
          <a:xfrm>
            <a:off x="7275971" y="1013685"/>
            <a:ext cx="2790825" cy="14954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with green and yellow leaves&#10;&#10;Description automatically generated">
            <a:extLst>
              <a:ext uri="{FF2B5EF4-FFF2-40B4-BE49-F238E27FC236}">
                <a16:creationId xmlns:a16="http://schemas.microsoft.com/office/drawing/2014/main" id="{4E52B6D2-19BC-F099-C9E9-6FC8ABA802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123" y="1197376"/>
            <a:ext cx="1848519" cy="97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36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8607E5-F974-791E-1266-DAD71C6C6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705EF-232C-A88F-C51A-E7745FF5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793" y="-128187"/>
            <a:ext cx="9357645" cy="132556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Gill Sans MT" panose="020B0502020104020203" pitchFamily="34" charset="0"/>
              </a:rPr>
              <a:t>West Valley Housing Assistance Center</a:t>
            </a:r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B1F542A4-7D84-313F-D188-5E2A59DDC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0" y="5591646"/>
            <a:ext cx="1754070" cy="956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99CC55-3980-76C8-C3B6-FEB540FD18D3}"/>
              </a:ext>
            </a:extLst>
          </p:cNvPr>
          <p:cNvSpPr txBox="1"/>
          <p:nvPr/>
        </p:nvSpPr>
        <p:spPr>
          <a:xfrm>
            <a:off x="7231166" y="1410675"/>
            <a:ext cx="342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  <a:ea typeface="Yu Gothic" panose="020B0400000000000000" pitchFamily="34" charset="-128"/>
              </a:rPr>
              <a:t>Seven apartment style housing units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  <a:ea typeface="Yu Gothic" panose="020B0400000000000000" pitchFamily="34" charset="-128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  <a:ea typeface="Yu Gothic" panose="020B0400000000000000" pitchFamily="34" charset="-128"/>
              </a:rPr>
              <a:t>Non-congregate shelter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  <a:ea typeface="Yu Gothic" panose="020B0400000000000000" pitchFamily="34" charset="-128"/>
              </a:rPr>
              <a:t>for families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  <a:ea typeface="Yu Gothic" panose="020B0400000000000000" pitchFamily="34" charset="-128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  <a:ea typeface="Yu Gothic" panose="020B0400000000000000" pitchFamily="34" charset="-128"/>
              </a:rPr>
              <a:t>Centralized location of housing resources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  <a:ea typeface="Yu Gothic" panose="020B0400000000000000" pitchFamily="34" charset="-128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  <a:ea typeface="Yu Gothic" panose="020B0400000000000000" pitchFamily="34" charset="-128"/>
              </a:rPr>
              <a:t>Housing focused – provide resources and access to permanent housing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DC2743-6C76-AB92-38AE-75F61DA83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r="2951"/>
          <a:stretch/>
        </p:blipFill>
        <p:spPr>
          <a:xfrm>
            <a:off x="416217" y="1440276"/>
            <a:ext cx="6099105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15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6C7D3-DECD-6D80-46D2-3DE263FE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7DBBD-D642-C9CC-ADBB-312C66F5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793" y="-128187"/>
            <a:ext cx="9357645" cy="132556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Gill Sans MT" panose="020B0502020104020203" pitchFamily="34" charset="0"/>
              </a:rPr>
              <a:t>West Valley Housing Assistance Center</a:t>
            </a:r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84749A75-A418-C68B-A529-C9C02DBD0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0" y="5591646"/>
            <a:ext cx="1754070" cy="9560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8A840F-AEE7-FFC3-CB0A-2418BFA3AF05}"/>
              </a:ext>
            </a:extLst>
          </p:cNvPr>
          <p:cNvSpPr txBox="1"/>
          <p:nvPr/>
        </p:nvSpPr>
        <p:spPr>
          <a:xfrm>
            <a:off x="5449472" y="1360670"/>
            <a:ext cx="53752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Families can stay up to 90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Case management and housing navigation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Residents receive 3 meals per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Resources are available to anyone experiencing homelessness or at risk</a:t>
            </a:r>
          </a:p>
          <a:p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Coordinated Entry Site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Diversion services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Case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Educational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Financial assistance</a:t>
            </a:r>
          </a:p>
        </p:txBody>
      </p:sp>
      <p:pic>
        <p:nvPicPr>
          <p:cNvPr id="6" name="Picture 5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8AE861D9-91EE-5F00-178D-80CBD4C486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3" r="20181"/>
          <a:stretch/>
        </p:blipFill>
        <p:spPr>
          <a:xfrm>
            <a:off x="355977" y="1545102"/>
            <a:ext cx="4600584" cy="37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58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681</Words>
  <Application>Microsoft Office PowerPoint</Application>
  <PresentationFormat>Widescreen</PresentationFormat>
  <Paragraphs>190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Gill Sans MT</vt:lpstr>
      <vt:lpstr>Gill Sans Nova</vt:lpstr>
      <vt:lpstr>Office Theme</vt:lpstr>
      <vt:lpstr>Homeless Initiatives City of Surprise, AZ </vt:lpstr>
      <vt:lpstr>About Surprise</vt:lpstr>
      <vt:lpstr>Emerging Trends (2019)</vt:lpstr>
      <vt:lpstr>What is the Goal?</vt:lpstr>
      <vt:lpstr>Housing Solutions</vt:lpstr>
      <vt:lpstr>More Trends</vt:lpstr>
      <vt:lpstr>West Valley Housing Assistance Center</vt:lpstr>
      <vt:lpstr>West Valley Housing Assistance Center</vt:lpstr>
      <vt:lpstr>West Valley Housing Assistance Center</vt:lpstr>
      <vt:lpstr>West Valley Housing Assistance Center</vt:lpstr>
      <vt:lpstr>Street Outreach</vt:lpstr>
      <vt:lpstr>SAFE Reporting</vt:lpstr>
      <vt:lpstr>SAFE Reporting</vt:lpstr>
      <vt:lpstr>Bridge Housing</vt:lpstr>
      <vt:lpstr>Housing Solutions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NCDA PowerPoint Template</dc:title>
  <dc:creator>MELISSA HORR</dc:creator>
  <cp:lastModifiedBy>Adam Lane</cp:lastModifiedBy>
  <cp:revision>52</cp:revision>
  <dcterms:created xsi:type="dcterms:W3CDTF">2022-02-23T18:33:08Z</dcterms:created>
  <dcterms:modified xsi:type="dcterms:W3CDTF">2026-01-26T20:37:12Z</dcterms:modified>
</cp:coreProperties>
</file>